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5" r:id="rId4"/>
  </p:sldMasterIdLst>
  <p:notesMasterIdLst>
    <p:notesMasterId r:id="rId14"/>
  </p:notesMasterIdLst>
  <p:sldIdLst>
    <p:sldId id="256" r:id="rId5"/>
    <p:sldId id="263" r:id="rId6"/>
    <p:sldId id="260" r:id="rId7"/>
    <p:sldId id="257" r:id="rId8"/>
    <p:sldId id="262" r:id="rId9"/>
    <p:sldId id="264" r:id="rId10"/>
    <p:sldId id="261" r:id="rId11"/>
    <p:sldId id="265" r:id="rId12"/>
    <p:sldId id="25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6" autoAdjust="0"/>
    <p:restoredTop sz="94625" autoAdjust="0"/>
  </p:normalViewPr>
  <p:slideViewPr>
    <p:cSldViewPr snapToGrid="0" snapToObjects="1">
      <p:cViewPr varScale="1">
        <p:scale>
          <a:sx n="129" d="100"/>
          <a:sy n="129" d="100"/>
        </p:scale>
        <p:origin x="438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91062-6FE4-457F-8585-4B3F3B895966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55AF8-BF90-4D6A-83F9-9C83DAB35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7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082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4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685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858"/>
            <a:ext cx="8229600" cy="30424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0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76614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40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2" r:id="rId1"/>
    <p:sldLayoutId id="2147493484" r:id="rId2"/>
    <p:sldLayoutId id="2147493485" r:id="rId3"/>
    <p:sldLayoutId id="2147493487" r:id="rId4"/>
    <p:sldLayoutId id="214749348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u="sng" dirty="0">
                <a:latin typeface="Arial" panose="020B0604020202020204" pitchFamily="34" charset="0"/>
                <a:cs typeface="Arial" panose="020B0604020202020204" pitchFamily="34" charset="0"/>
              </a:rPr>
              <a:t>RACO Push-in Cable Connectors</a:t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4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90915-8E0B-498C-B3EF-73909CC3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3483"/>
          </a:xfrm>
        </p:spPr>
        <p:txBody>
          <a:bodyPr>
            <a:normAutofit fontScale="90000"/>
          </a:bodyPr>
          <a:lstStyle/>
          <a:p>
            <a:r>
              <a:rPr lang="en-US" dirty="0"/>
              <a:t>Previous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3D795-C0E7-4CD1-8171-E15D1340C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726" y="1072186"/>
            <a:ext cx="4620862" cy="2824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0061C4-07AD-4862-AC95-D0268F47821D}"/>
              </a:ext>
            </a:extLst>
          </p:cNvPr>
          <p:cNvSpPr txBox="1"/>
          <p:nvPr/>
        </p:nvSpPr>
        <p:spPr>
          <a:xfrm>
            <a:off x="1531434" y="1391854"/>
            <a:ext cx="1643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REDI-LOC®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56C3A-E37E-49E8-8D82-71A2259F5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774" y="1809861"/>
            <a:ext cx="1643411" cy="15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3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20" y="16728"/>
            <a:ext cx="8229600" cy="4367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816388"/>
            <a:ext cx="43307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RACO’s push-in cable connectors make it easy to secure MC cable into boxes and enclosures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tools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Perfect for new or old work and can be removed and reused</a:t>
            </a:r>
          </a:p>
          <a:p>
            <a:endParaRPr lang="en-US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C0AA8-9550-44CE-9808-697265118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075" y="1568295"/>
            <a:ext cx="2651846" cy="2006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E0ADF-4192-44DD-887D-2402A8377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921" y="1079884"/>
            <a:ext cx="2122218" cy="20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4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463" y="-96645"/>
            <a:ext cx="5241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7132" y="632807"/>
            <a:ext cx="328973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Fits standard ½” knockouts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Accepts MC, MCI, MCI-A, AC, HCF, MC-PCS, and Flex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40RAC tinted blue inside to help identify and indicate larger cable range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Die-cast zinc construction with nylon anti-short bushing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cULus Listed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1B074-ABDD-4A95-9602-B29C3D919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94" y="723452"/>
            <a:ext cx="2353422" cy="2059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E5408-4CE6-43B3-9B69-2613D3826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360" y="2373630"/>
            <a:ext cx="2284933" cy="1767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83404-66EB-44D7-BC45-0A6D228F8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746" y="1002030"/>
            <a:ext cx="1280160" cy="1280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0F6A37-1D6A-4EEF-8883-6980DE1A6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64" y="3134367"/>
            <a:ext cx="1364978" cy="90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4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15204F-502B-45F0-99C0-0AC36E400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69" y="965692"/>
            <a:ext cx="4098227" cy="1710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B10525-84E7-44A9-971A-7386A4EE2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65" y="902031"/>
            <a:ext cx="3860959" cy="1786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4859A3-2B26-44CD-8F21-1C5465E59E46}"/>
              </a:ext>
            </a:extLst>
          </p:cNvPr>
          <p:cNvSpPr txBox="1"/>
          <p:nvPr/>
        </p:nvSpPr>
        <p:spPr>
          <a:xfrm>
            <a:off x="319670" y="2907308"/>
            <a:ext cx="404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Direct cross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RACO 38RAC = Arlington 38AST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27F57-25B9-4117-A8F1-24255EFEF8C9}"/>
              </a:ext>
            </a:extLst>
          </p:cNvPr>
          <p:cNvSpPr txBox="1"/>
          <p:nvPr/>
        </p:nvSpPr>
        <p:spPr>
          <a:xfrm>
            <a:off x="4896465" y="2907309"/>
            <a:ext cx="345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Direct Cross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 RACO 40RAC = Arlington 40AST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EC793-F87C-4053-843F-D195322A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24" y="0"/>
            <a:ext cx="8229600" cy="50552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Cable Range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8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5429-4BAC-4224-889B-B08FB3BA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76" y="15202"/>
            <a:ext cx="8229600" cy="460583"/>
          </a:xfrm>
        </p:spPr>
        <p:txBody>
          <a:bodyPr>
            <a:normAutofit fontScale="90000"/>
          </a:bodyPr>
          <a:lstStyle/>
          <a:p>
            <a:r>
              <a:rPr lang="en-US" dirty="0"/>
              <a:t>Removal Instructions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EC8DC0-AD3E-4AB9-A67A-C2FAEA280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00" y="1059365"/>
            <a:ext cx="8328636" cy="27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1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63864" y="1636083"/>
            <a:ext cx="2648490" cy="2339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Unit Carton Qty – 25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Ship Carton - 500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Pallet Qty – 16,000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UPCA – 050169000403</a:t>
            </a:r>
          </a:p>
          <a:p>
            <a:pPr algn="ctr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36599" y="1183703"/>
            <a:ext cx="130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40RAC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360DC-009C-4317-A7BC-AB99D749809E}"/>
              </a:ext>
            </a:extLst>
          </p:cNvPr>
          <p:cNvSpPr txBox="1"/>
          <p:nvPr/>
        </p:nvSpPr>
        <p:spPr>
          <a:xfrm>
            <a:off x="1109739" y="1183704"/>
            <a:ext cx="130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38RAC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006EDF-55E1-4288-9FC0-CF41ABE22E42}"/>
              </a:ext>
            </a:extLst>
          </p:cNvPr>
          <p:cNvSpPr txBox="1"/>
          <p:nvPr/>
        </p:nvSpPr>
        <p:spPr>
          <a:xfrm>
            <a:off x="347227" y="1651472"/>
            <a:ext cx="292608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Unit Carton Qty – 50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Ship Carton - 500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Pallet Qty – 16,000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UPCA – 050169000380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0301B-7377-4A9C-8417-D4C18BBA0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658" y="1579515"/>
            <a:ext cx="2523744" cy="25237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249263-08EB-4944-80F8-82DB7E0C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211"/>
            <a:ext cx="8229600" cy="4616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1FCD7-48C2-4F2B-8AE4-CBF50C7FA765}"/>
              </a:ext>
            </a:extLst>
          </p:cNvPr>
          <p:cNvSpPr txBox="1"/>
          <p:nvPr/>
        </p:nvSpPr>
        <p:spPr>
          <a:xfrm>
            <a:off x="3910361" y="34568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Star: 16 Points 9">
            <a:extLst>
              <a:ext uri="{FF2B5EF4-FFF2-40B4-BE49-F238E27FC236}">
                <a16:creationId xmlns:a16="http://schemas.microsoft.com/office/drawing/2014/main" id="{BB0821FA-CBAD-4D5A-99F1-C62D06E46A99}"/>
              </a:ext>
            </a:extLst>
          </p:cNvPr>
          <p:cNvSpPr/>
          <p:nvPr/>
        </p:nvSpPr>
        <p:spPr>
          <a:xfrm>
            <a:off x="3485658" y="498697"/>
            <a:ext cx="2523744" cy="1253973"/>
          </a:xfrm>
          <a:prstGeom prst="star16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 STOCK</a:t>
            </a:r>
          </a:p>
        </p:txBody>
      </p:sp>
    </p:spTree>
    <p:extLst>
      <p:ext uri="{BB962C8B-B14F-4D97-AF65-F5344CB8AC3E}">
        <p14:creationId xmlns:p14="http://schemas.microsoft.com/office/powerpoint/2010/main" val="304441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D136-DA32-4105-8B5E-D055DEED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4"/>
            <a:ext cx="8229600" cy="460583"/>
          </a:xfrm>
        </p:spPr>
        <p:txBody>
          <a:bodyPr>
            <a:normAutofit fontScale="90000"/>
          </a:bodyPr>
          <a:lstStyle/>
          <a:p>
            <a:r>
              <a:rPr lang="en-US" dirty="0"/>
              <a:t>Coming Soon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88AE4-C65C-448E-8775-42D383305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7404"/>
            <a:ext cx="8229600" cy="3042492"/>
          </a:xfrm>
        </p:spPr>
        <p:txBody>
          <a:bodyPr/>
          <a:lstStyle/>
          <a:p>
            <a:r>
              <a:rPr lang="en-US" dirty="0"/>
              <a:t>Double Barrel design</a:t>
            </a:r>
          </a:p>
          <a:p>
            <a:pPr lvl="1"/>
            <a:r>
              <a:rPr lang="en-US" dirty="0"/>
              <a:t>3838RAC</a:t>
            </a:r>
          </a:p>
          <a:p>
            <a:pPr lvl="1"/>
            <a:r>
              <a:rPr lang="en-US" dirty="0"/>
              <a:t>4040RAC</a:t>
            </a:r>
          </a:p>
        </p:txBody>
      </p:sp>
    </p:spTree>
    <p:extLst>
      <p:ext uri="{BB962C8B-B14F-4D97-AF65-F5344CB8AC3E}">
        <p14:creationId xmlns:p14="http://schemas.microsoft.com/office/powerpoint/2010/main" val="194335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8707"/>
            <a:ext cx="7772400" cy="6831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4741919"/>
      </p:ext>
    </p:extLst>
  </p:cSld>
  <p:clrMapOvr>
    <a:masterClrMapping/>
  </p:clrMapOvr>
</p:sld>
</file>

<file path=ppt/theme/theme1.xml><?xml version="1.0" encoding="utf-8"?>
<a:theme xmlns:a="http://schemas.openxmlformats.org/drawingml/2006/main" name="297 Launch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297 Launch Presentation</Template>
  <TotalTime>295</TotalTime>
  <Words>150</Words>
  <Application>Microsoft Office PowerPoint</Application>
  <PresentationFormat>On-screen Show (16:9)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297 Launch Presentation</vt:lpstr>
      <vt:lpstr>RACO Push-in Cable Connectors </vt:lpstr>
      <vt:lpstr>Previous Solution</vt:lpstr>
      <vt:lpstr>New Solution</vt:lpstr>
      <vt:lpstr>PowerPoint Presentation</vt:lpstr>
      <vt:lpstr>Cable Range Charts</vt:lpstr>
      <vt:lpstr>Removal Instructions</vt:lpstr>
      <vt:lpstr>Packaging</vt:lpstr>
      <vt:lpstr>Coming Soon</vt:lpstr>
      <vt:lpstr>Questions?</vt:lpstr>
    </vt:vector>
  </TitlesOfParts>
  <Company>Hubbell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RACO 297  Old Work Pan</dc:title>
  <dc:creator>Stetten, Nathan</dc:creator>
  <cp:lastModifiedBy>Hlade, Jeff</cp:lastModifiedBy>
  <cp:revision>46</cp:revision>
  <dcterms:created xsi:type="dcterms:W3CDTF">2018-09-27T15:24:42Z</dcterms:created>
  <dcterms:modified xsi:type="dcterms:W3CDTF">2020-05-29T12:04:27Z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